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210 디딤고딕" panose="020B0600000101010101" charset="-127"/>
      <p:regular r:id="rId15"/>
    </p:embeddedFont>
    <p:embeddedFont>
      <p:font typeface="210 디딤고딕 Light" panose="020B0600000101010101" charset="-127"/>
      <p:regular r:id="rId16"/>
    </p:embeddedFont>
    <p:embeddedFont>
      <p:font typeface="210 밀레니얼" panose="020B0600000101010101" charset="-127"/>
      <p:regular r:id="rId17"/>
    </p:embeddedFont>
    <p:embeddedFont>
      <p:font typeface="210 밀레니얼 Light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3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9263" y="3351413"/>
            <a:ext cx="16449475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아두이노를 이용한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4822" y="4933950"/>
            <a:ext cx="15867616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자동 밝기 조절 무드등 사업</a:t>
            </a:r>
          </a:p>
        </p:txBody>
      </p:sp>
      <p:sp>
        <p:nvSpPr>
          <p:cNvPr id="7" name="AutoShape 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6728457" y="8631285"/>
            <a:ext cx="193992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10807 김지환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7983" y="8631285"/>
            <a:ext cx="202616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10822 이하람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963658" y="871748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489460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09825" y="3831934"/>
            <a:ext cx="6555525" cy="4400461"/>
          </a:xfrm>
          <a:custGeom>
            <a:avLst/>
            <a:gdLst/>
            <a:ahLst/>
            <a:cxnLst/>
            <a:rect l="l" t="t" r="r" b="b"/>
            <a:pathLst>
              <a:path w="6555525" h="4400461">
                <a:moveTo>
                  <a:pt x="0" y="0"/>
                </a:moveTo>
                <a:lnTo>
                  <a:pt x="6555525" y="0"/>
                </a:lnTo>
                <a:lnTo>
                  <a:pt x="6555525" y="4400461"/>
                </a:lnTo>
                <a:lnTo>
                  <a:pt x="0" y="4400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 내용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44692" y="4767944"/>
            <a:ext cx="1201460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단락 텍스트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55018" y="6713526"/>
            <a:ext cx="1666834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시리얼 모니터에 조도 센서 값/밝기 출력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10518" y="4136645"/>
            <a:ext cx="1666834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rgb led가 에노드이므로 255에서 값을 빼고 아날로그로 출력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489460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09825" y="3049947"/>
            <a:ext cx="6341962" cy="2796801"/>
          </a:xfrm>
          <a:custGeom>
            <a:avLst/>
            <a:gdLst/>
            <a:ahLst/>
            <a:cxnLst/>
            <a:rect l="l" t="t" r="r" b="b"/>
            <a:pathLst>
              <a:path w="6341962" h="2796801">
                <a:moveTo>
                  <a:pt x="0" y="0"/>
                </a:moveTo>
                <a:lnTo>
                  <a:pt x="6341963" y="0"/>
                </a:lnTo>
                <a:lnTo>
                  <a:pt x="6341963" y="2796802"/>
                </a:lnTo>
                <a:lnTo>
                  <a:pt x="0" y="2796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6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9825" y="5846749"/>
            <a:ext cx="6341962" cy="3580044"/>
          </a:xfrm>
          <a:custGeom>
            <a:avLst/>
            <a:gdLst/>
            <a:ahLst/>
            <a:cxnLst/>
            <a:rect l="l" t="t" r="r" b="b"/>
            <a:pathLst>
              <a:path w="6341962" h="3580044">
                <a:moveTo>
                  <a:pt x="0" y="0"/>
                </a:moveTo>
                <a:lnTo>
                  <a:pt x="6341963" y="0"/>
                </a:lnTo>
                <a:lnTo>
                  <a:pt x="6341963" y="3580044"/>
                </a:lnTo>
                <a:lnTo>
                  <a:pt x="0" y="3580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502" b="-1050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 내용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05034" y="4258165"/>
            <a:ext cx="5834766" cy="329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sin함수의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주기인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6.28이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지나면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0.1초마다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led가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바</a:t>
            </a:r>
            <a:r>
              <a:rPr lang="ko-KR" alt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뀜</a:t>
            </a:r>
            <a:endParaRPr lang="en-US" sz="18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05034" y="7025970"/>
            <a:ext cx="3624966" cy="329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Serial Monitor -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출력값을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보여</a:t>
            </a:r>
            <a:r>
              <a:rPr lang="ko-KR" alt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줌</a:t>
            </a:r>
            <a:endParaRPr lang="en-US" sz="18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811921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39492" y="4295972"/>
            <a:ext cx="1524665" cy="2192637"/>
            <a:chOff x="0" y="0"/>
            <a:chExt cx="401558" cy="5774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1558" cy="577485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39492" y="6488609"/>
            <a:ext cx="1524665" cy="2192637"/>
            <a:chOff x="0" y="0"/>
            <a:chExt cx="401558" cy="5774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1558" cy="577485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01558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064157" y="4295972"/>
            <a:ext cx="10015422" cy="2192637"/>
            <a:chOff x="0" y="0"/>
            <a:chExt cx="2637807" cy="5774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37807" cy="577485"/>
            </a:xfrm>
            <a:custGeom>
              <a:avLst/>
              <a:gdLst/>
              <a:ahLst/>
              <a:cxnLst/>
              <a:rect l="l" t="t" r="r" b="b"/>
              <a:pathLst>
                <a:path w="2637807" h="577485">
                  <a:moveTo>
                    <a:pt x="0" y="0"/>
                  </a:moveTo>
                  <a:lnTo>
                    <a:pt x="2637807" y="0"/>
                  </a:lnTo>
                  <a:lnTo>
                    <a:pt x="2637807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637807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035582" y="6488609"/>
            <a:ext cx="10043997" cy="2192637"/>
            <a:chOff x="0" y="0"/>
            <a:chExt cx="2645333" cy="5774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45333" cy="577485"/>
            </a:xfrm>
            <a:custGeom>
              <a:avLst/>
              <a:gdLst/>
              <a:ahLst/>
              <a:cxnLst/>
              <a:rect l="l" t="t" r="r" b="b"/>
              <a:pathLst>
                <a:path w="2645333" h="577485">
                  <a:moveTo>
                    <a:pt x="0" y="0"/>
                  </a:moveTo>
                  <a:lnTo>
                    <a:pt x="2645333" y="0"/>
                  </a:lnTo>
                  <a:lnTo>
                    <a:pt x="2645333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645333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사업 가능성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72310" y="4579673"/>
            <a:ext cx="9674343" cy="158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사용자가 특정 상황에 맞게 자동으로 조명이 조정되는 기능은 편리함을 극대화하며, 사용자는 별도의 조작 없이도 적절한 분위기를 즐길 수 있음</a:t>
            </a:r>
          </a:p>
          <a:p>
            <a:pPr algn="just">
              <a:lnSpc>
                <a:spcPts val="3189"/>
              </a:lnSpc>
            </a:pPr>
            <a:endParaRPr lang="en-US" sz="2199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-&gt;이를 홍보하여 수익을 올림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172310" y="6762602"/>
            <a:ext cx="9507832" cy="158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색 온도와 밝기를 자동으로 조절함으로써 사용자의 편한 수면의 도움이 되기 때문에 심리적, 신체적 웰빙에 긍정적인 영향을 미칠 수 있음</a:t>
            </a:r>
          </a:p>
          <a:p>
            <a:pPr algn="just">
              <a:lnSpc>
                <a:spcPts val="3189"/>
              </a:lnSpc>
            </a:pPr>
            <a:endParaRPr lang="en-US" sz="2199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-&gt;이를 홍보하여 수익을 올림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16958" y="5104501"/>
            <a:ext cx="116973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분위기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865849" y="7287429"/>
            <a:ext cx="87195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웰빙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539492" y="4296982"/>
            <a:ext cx="2640399" cy="2192637"/>
            <a:chOff x="0" y="0"/>
            <a:chExt cx="695414" cy="5774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5414" cy="577485"/>
            </a:xfrm>
            <a:custGeom>
              <a:avLst/>
              <a:gdLst/>
              <a:ahLst/>
              <a:cxnLst/>
              <a:rect l="l" t="t" r="r" b="b"/>
              <a:pathLst>
                <a:path w="695414" h="577485">
                  <a:moveTo>
                    <a:pt x="0" y="0"/>
                  </a:moveTo>
                  <a:lnTo>
                    <a:pt x="695414" y="0"/>
                  </a:lnTo>
                  <a:lnTo>
                    <a:pt x="695414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95414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39492" y="6488609"/>
            <a:ext cx="2640399" cy="2192637"/>
            <a:chOff x="0" y="0"/>
            <a:chExt cx="695414" cy="5774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5414" cy="577485"/>
            </a:xfrm>
            <a:custGeom>
              <a:avLst/>
              <a:gdLst/>
              <a:ahLst/>
              <a:cxnLst/>
              <a:rect l="l" t="t" r="r" b="b"/>
              <a:pathLst>
                <a:path w="695414" h="577485">
                  <a:moveTo>
                    <a:pt x="0" y="0"/>
                  </a:moveTo>
                  <a:lnTo>
                    <a:pt x="695414" y="0"/>
                  </a:lnTo>
                  <a:lnTo>
                    <a:pt x="695414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95414" cy="615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스피커 사용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179891" y="4295972"/>
            <a:ext cx="10964660" cy="2192637"/>
            <a:chOff x="0" y="0"/>
            <a:chExt cx="2887812" cy="5774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87812" cy="577485"/>
            </a:xfrm>
            <a:custGeom>
              <a:avLst/>
              <a:gdLst/>
              <a:ahLst/>
              <a:cxnLst/>
              <a:rect l="l" t="t" r="r" b="b"/>
              <a:pathLst>
                <a:path w="2887812" h="577485">
                  <a:moveTo>
                    <a:pt x="0" y="0"/>
                  </a:moveTo>
                  <a:lnTo>
                    <a:pt x="2887812" y="0"/>
                  </a:lnTo>
                  <a:lnTo>
                    <a:pt x="2887812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887812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179891" y="6488609"/>
            <a:ext cx="10964660" cy="2192637"/>
            <a:chOff x="0" y="0"/>
            <a:chExt cx="2887812" cy="5774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87812" cy="577485"/>
            </a:xfrm>
            <a:custGeom>
              <a:avLst/>
              <a:gdLst/>
              <a:ahLst/>
              <a:cxnLst/>
              <a:rect l="l" t="t" r="r" b="b"/>
              <a:pathLst>
                <a:path w="2887812" h="577485">
                  <a:moveTo>
                    <a:pt x="0" y="0"/>
                  </a:moveTo>
                  <a:lnTo>
                    <a:pt x="2887812" y="0"/>
                  </a:lnTo>
                  <a:lnTo>
                    <a:pt x="2887812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887812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확장 방향성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13775" y="5171051"/>
            <a:ext cx="9896892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lcd 디스플레이를 사용해서 사용자에게 무드등으로 시간 또한 알려줄 수 있도록 함.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03450" y="7362677"/>
            <a:ext cx="9517543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스피커를 사용해서 타겟층인 커플이나 아이들이 듣기에 좋은 음악을 틀어 줌.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77006" y="4757030"/>
            <a:ext cx="1965370" cy="123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LCD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디스플레이의 사용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563561" y="4187554"/>
            <a:ext cx="849143" cy="704277"/>
            <a:chOff x="0" y="0"/>
            <a:chExt cx="223643" cy="1854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563565" y="6301286"/>
            <a:ext cx="849143" cy="704277"/>
            <a:chOff x="0" y="0"/>
            <a:chExt cx="223643" cy="1854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86714" y="1692639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팀원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62818" y="4320618"/>
            <a:ext cx="10446856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김지환: 코드 작성, 아두이노 연결과 영상 촬영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98211" y="4339668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98215" y="6453399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62822" y="6434349"/>
            <a:ext cx="495743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이하람: 코드 작성, ppt 제작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936995" y="4184270"/>
            <a:ext cx="2127161" cy="2192637"/>
            <a:chOff x="0" y="0"/>
            <a:chExt cx="560240" cy="5774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0240" cy="577485"/>
            </a:xfrm>
            <a:custGeom>
              <a:avLst/>
              <a:gdLst/>
              <a:ahLst/>
              <a:cxnLst/>
              <a:rect l="l" t="t" r="r" b="b"/>
              <a:pathLst>
                <a:path w="560240" h="577485">
                  <a:moveTo>
                    <a:pt x="0" y="0"/>
                  </a:moveTo>
                  <a:lnTo>
                    <a:pt x="560240" y="0"/>
                  </a:lnTo>
                  <a:lnTo>
                    <a:pt x="560240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60240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08420" y="6488609"/>
            <a:ext cx="2127161" cy="2192637"/>
            <a:chOff x="0" y="0"/>
            <a:chExt cx="560240" cy="5774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60240" cy="577485"/>
            </a:xfrm>
            <a:custGeom>
              <a:avLst/>
              <a:gdLst/>
              <a:ahLst/>
              <a:cxnLst/>
              <a:rect l="l" t="t" r="r" b="b"/>
              <a:pathLst>
                <a:path w="560240" h="577485">
                  <a:moveTo>
                    <a:pt x="0" y="0"/>
                  </a:moveTo>
                  <a:lnTo>
                    <a:pt x="560240" y="0"/>
                  </a:lnTo>
                  <a:lnTo>
                    <a:pt x="560240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60240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035582" y="4184270"/>
            <a:ext cx="10368424" cy="2192637"/>
            <a:chOff x="0" y="0"/>
            <a:chExt cx="2730778" cy="5774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30778" cy="577485"/>
            </a:xfrm>
            <a:custGeom>
              <a:avLst/>
              <a:gdLst/>
              <a:ahLst/>
              <a:cxnLst/>
              <a:rect l="l" t="t" r="r" b="b"/>
              <a:pathLst>
                <a:path w="2730778" h="577485">
                  <a:moveTo>
                    <a:pt x="0" y="0"/>
                  </a:moveTo>
                  <a:lnTo>
                    <a:pt x="2730778" y="0"/>
                  </a:lnTo>
                  <a:lnTo>
                    <a:pt x="273077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730778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035582" y="6488609"/>
            <a:ext cx="10368424" cy="2192637"/>
            <a:chOff x="0" y="0"/>
            <a:chExt cx="2730778" cy="5774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30778" cy="577485"/>
            </a:xfrm>
            <a:custGeom>
              <a:avLst/>
              <a:gdLst/>
              <a:ahLst/>
              <a:cxnLst/>
              <a:rect l="l" t="t" r="r" b="b"/>
              <a:pathLst>
                <a:path w="2730778" h="577485">
                  <a:moveTo>
                    <a:pt x="0" y="0"/>
                  </a:moveTo>
                  <a:lnTo>
                    <a:pt x="2730778" y="0"/>
                  </a:lnTo>
                  <a:lnTo>
                    <a:pt x="273077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730778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타겟층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05236" y="4858313"/>
            <a:ext cx="9785319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커플끼리 분위기를 내려고 무드등을 많이 사용함.  자동 무드등은 더 편리하게 사용가능하기 때문에 수요가 늘 것으로 예상해 타겟층으로 정함.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05236" y="6962627"/>
            <a:ext cx="9339025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어린 자녀가 있는 집에서는 자녀의 방에  부드럽고 안정적인 조명을 두는 것이 좋다고 생각하여 무드등을 두는 경우가 많음. 자동 무드등을 사용하면 관리하기 더 편해 수요가 늘 것으로 예상해 타겟층으로 정함.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08420" y="6916271"/>
            <a:ext cx="2098586" cy="1261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아이가</a:t>
            </a:r>
          </a:p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있는 가족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64601" y="4931020"/>
            <a:ext cx="871951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커플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831036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992392" y="2922676"/>
            <a:ext cx="3598219" cy="639683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 과정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08528" y="5698818"/>
            <a:ext cx="5189308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먼저 rgb led 말고 일반 led를 사용하여</a:t>
            </a:r>
          </a:p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조도 센서와 회로에 문제가 없는지 확인함.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831036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657" b="657"/>
          <a:stretch>
            <a:fillRect/>
          </a:stretch>
        </p:blipFill>
        <p:spPr>
          <a:xfrm>
            <a:off x="1345650" y="3384170"/>
            <a:ext cx="3638994" cy="6384200"/>
          </a:xfrm>
          <a:prstGeom prst="rect">
            <a:avLst/>
          </a:prstGeom>
        </p:spPr>
      </p:pic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5476689" y="3384170"/>
            <a:ext cx="3591112" cy="6384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 과정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02132" y="5086350"/>
            <a:ext cx="6349672" cy="198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그 다음엔 rgb led를 사용해서 조도에 따라 껐다 켜지고, 어두우면 빨간색을 출력하고 밝으면 푸른색을 출력함. 시리얼 모니터에 빛을 비추면 0, 빛을 비추지 않으면 다른 숫자가 나타나는 것을 확인할 수 있음.</a:t>
            </a:r>
          </a:p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(조도 센서의 입력값 표시)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831036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923254" y="3872197"/>
            <a:ext cx="3789323" cy="5052430"/>
          </a:xfrm>
          <a:custGeom>
            <a:avLst/>
            <a:gdLst/>
            <a:ahLst/>
            <a:cxnLst/>
            <a:rect l="l" t="t" r="r" b="b"/>
            <a:pathLst>
              <a:path w="3789323" h="5052430">
                <a:moveTo>
                  <a:pt x="0" y="0"/>
                </a:moveTo>
                <a:lnTo>
                  <a:pt x="3789323" y="0"/>
                </a:lnTo>
                <a:lnTo>
                  <a:pt x="3789323" y="5052430"/>
                </a:lnTo>
                <a:lnTo>
                  <a:pt x="0" y="5052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186853" y="3872197"/>
            <a:ext cx="3789323" cy="5052430"/>
          </a:xfrm>
          <a:custGeom>
            <a:avLst/>
            <a:gdLst/>
            <a:ahLst/>
            <a:cxnLst/>
            <a:rect l="l" t="t" r="r" b="b"/>
            <a:pathLst>
              <a:path w="3789323" h="5052430">
                <a:moveTo>
                  <a:pt x="0" y="0"/>
                </a:moveTo>
                <a:lnTo>
                  <a:pt x="3789322" y="0"/>
                </a:lnTo>
                <a:lnTo>
                  <a:pt x="3789322" y="5052430"/>
                </a:lnTo>
                <a:lnTo>
                  <a:pt x="0" y="5052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62627" y="2600187"/>
            <a:ext cx="8962746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 과정(아쉬웠던 것)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52425" y="5252078"/>
            <a:ext cx="6365048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무드등을 만들기 위해 LED의 빛을 퍼뜨리려고 솜을 사용하려 했지만 구하지 못해 테이프, 휴지 등 투명하거나 흰 물질로 무드등을 제작하려고 함.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3268065" y="2898712"/>
            <a:ext cx="3776318" cy="671345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 내용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61206" y="5628825"/>
            <a:ext cx="8909218" cy="115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</a:pPr>
            <a:r>
              <a:rPr lang="en-US" sz="2176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빛의 색깔은 일정한 주기로 그라데이션으로 바뀌고, </a:t>
            </a:r>
          </a:p>
          <a:p>
            <a:pPr algn="ctr">
              <a:lnSpc>
                <a:spcPts val="3047"/>
              </a:lnSpc>
            </a:pPr>
            <a:r>
              <a:rPr lang="en-US" sz="2176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조도 센서로 주변의  조도를  감지하여</a:t>
            </a:r>
          </a:p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2176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어두우면 빛의 세기가 세지고, 밝으면 빛의 세기가 약해지는 프로그램을 만듦.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776814" y="3384170"/>
            <a:ext cx="5702795" cy="2697268"/>
          </a:xfrm>
          <a:custGeom>
            <a:avLst/>
            <a:gdLst/>
            <a:ahLst/>
            <a:cxnLst/>
            <a:rect l="l" t="t" r="r" b="b"/>
            <a:pathLst>
              <a:path w="5702795" h="2697268">
                <a:moveTo>
                  <a:pt x="0" y="0"/>
                </a:moveTo>
                <a:lnTo>
                  <a:pt x="5702795" y="0"/>
                </a:lnTo>
                <a:lnTo>
                  <a:pt x="5702795" y="2697268"/>
                </a:lnTo>
                <a:lnTo>
                  <a:pt x="0" y="2697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76814" y="6423397"/>
            <a:ext cx="6114615" cy="2478028"/>
          </a:xfrm>
          <a:custGeom>
            <a:avLst/>
            <a:gdLst/>
            <a:ahLst/>
            <a:cxnLst/>
            <a:rect l="l" t="t" r="r" b="b"/>
            <a:pathLst>
              <a:path w="6114615" h="2478028">
                <a:moveTo>
                  <a:pt x="0" y="0"/>
                </a:moveTo>
                <a:lnTo>
                  <a:pt x="6114615" y="0"/>
                </a:lnTo>
                <a:lnTo>
                  <a:pt x="6114615" y="2478028"/>
                </a:lnTo>
                <a:lnTo>
                  <a:pt x="0" y="2478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 내용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11094" y="4139758"/>
            <a:ext cx="5957306" cy="329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핀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연결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(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const로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의도하지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않은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값의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변경을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막고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고</a:t>
            </a:r>
            <a:r>
              <a:rPr lang="ko-KR" alt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정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82186" y="5415323"/>
            <a:ext cx="2323628" cy="66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색상 변화 단계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색상 변화 속도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4762" y="7170996"/>
            <a:ext cx="1666834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핀의 입력/출력 사용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22771" y="7988814"/>
            <a:ext cx="4057412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시리얼 모니터 통신 속도 조절: 9600bps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158765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09825" y="4627431"/>
            <a:ext cx="8761196" cy="2500701"/>
          </a:xfrm>
          <a:custGeom>
            <a:avLst/>
            <a:gdLst/>
            <a:ahLst/>
            <a:cxnLst/>
            <a:rect l="l" t="t" r="r" b="b"/>
            <a:pathLst>
              <a:path w="8761196" h="2500701">
                <a:moveTo>
                  <a:pt x="0" y="0"/>
                </a:moveTo>
                <a:lnTo>
                  <a:pt x="8761197" y="0"/>
                </a:lnTo>
                <a:lnTo>
                  <a:pt x="8761197" y="2500701"/>
                </a:lnTo>
                <a:lnTo>
                  <a:pt x="0" y="2500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49" r="-1449" b="-215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 내용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44692" y="4767944"/>
            <a:ext cx="1201460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단락 텍스트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44692" y="4767944"/>
            <a:ext cx="3114333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조도 센서로 값을 입력받음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25502" y="5327944"/>
            <a:ext cx="5300297" cy="329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ldr이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빛의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밝기에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따라서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저항이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변하는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센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54357" y="5889284"/>
            <a:ext cx="7231526" cy="66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-1부터 1까지 나오는 sin함수를 sin(colorPhase) * 0.5 + 0.5를 통해서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출력값을 0에서 1사이로 변환시킴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90423" y="6783999"/>
            <a:ext cx="1666834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baseBrightness * (sin(colorPhase) * 0.5 + 0.5): rgb led의 최종 밝기를 결정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991597" y="7356732"/>
            <a:ext cx="1666834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ㄴ예를 들어, baseBrightness가 100이면 이 값은 0에서 100 사이의 값이 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2618406" y="7927597"/>
            <a:ext cx="1666834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ㄴsin(colorPhase)의 값에 따라 LED의 색상이 시간에 따라 변함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2299960" y="8429983"/>
            <a:ext cx="17478175" cy="67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ㄴ2.0과 4.0을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더한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이유는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각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색상이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다른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타이밍에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변화하도록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만들기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위함임</a:t>
            </a:r>
            <a:endParaRPr lang="en-US" sz="18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이렇게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하면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RGB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값들이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서로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다른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시점에서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18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변화하게</a:t>
            </a:r>
            <a:r>
              <a:rPr lang="en-US" sz="18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476</Words>
  <Application>Microsoft Office PowerPoint</Application>
  <PresentationFormat>사용자 지정</PresentationFormat>
  <Paragraphs>66</Paragraphs>
  <Slides>13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Calibri</vt:lpstr>
      <vt:lpstr>Arial</vt:lpstr>
      <vt:lpstr>210 밀레니얼</vt:lpstr>
      <vt:lpstr>210 밀레니얼 Light</vt:lpstr>
      <vt:lpstr>210 디딤고딕 Light</vt:lpstr>
      <vt:lpstr>210 디딤고딕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심플한 비즈니스 마케팅 프로젝트 프레젠테이션</dc:title>
  <dc:creator>sohaeng Lee</dc:creator>
  <cp:lastModifiedBy>sohaeng Lee</cp:lastModifiedBy>
  <cp:revision>3</cp:revision>
  <dcterms:created xsi:type="dcterms:W3CDTF">2006-08-16T00:00:00Z</dcterms:created>
  <dcterms:modified xsi:type="dcterms:W3CDTF">2024-12-27T02:57:32Z</dcterms:modified>
  <dc:identifier>DAGaZhlPAxs</dc:identifier>
</cp:coreProperties>
</file>